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4" r:id="rId7"/>
    <p:sldId id="266" r:id="rId8"/>
    <p:sldId id="267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3620" autoAdjust="0"/>
  </p:normalViewPr>
  <p:slideViewPr>
    <p:cSldViewPr>
      <p:cViewPr varScale="1">
        <p:scale>
          <a:sx n="67" d="100"/>
          <a:sy n="67" d="100"/>
        </p:scale>
        <p:origin x="86" y="3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97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4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88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58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4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99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44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3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30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5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73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AD736-FD87-45E1-B158-E545C095FC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25A4E-B8B0-40FE-8785-153CACB35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3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869160"/>
            <a:ext cx="9180512" cy="1988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46984" y="6098921"/>
            <a:ext cx="2485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+mn-ea"/>
              </a:rPr>
              <a:t>21660021 </a:t>
            </a:r>
            <a:r>
              <a:rPr lang="ko-KR" altLang="en-US" sz="2000" dirty="0">
                <a:latin typeface="+mn-ea"/>
              </a:rPr>
              <a:t>김승현</a:t>
            </a:r>
            <a:endParaRPr lang="en-US" altLang="ko-KR" sz="2000" dirty="0">
              <a:latin typeface="+mn-ea"/>
            </a:endParaRPr>
          </a:p>
          <a:p>
            <a:pPr algn="r"/>
            <a:r>
              <a:rPr lang="en-US" altLang="ko-KR" sz="2000" dirty="0">
                <a:latin typeface="+mn-ea"/>
              </a:rPr>
              <a:t>21960027 </a:t>
            </a:r>
            <a:r>
              <a:rPr lang="ko-KR" altLang="en-US" sz="2000" dirty="0">
                <a:latin typeface="+mn-ea"/>
              </a:rPr>
              <a:t>양혜교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4" y="4941168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나눔고딕" pitchFamily="50" charset="-127"/>
                <a:ea typeface="나눔고딕" pitchFamily="50" charset="-127"/>
              </a:rPr>
              <a:t>캡스톤</a:t>
            </a:r>
            <a:r>
              <a:rPr lang="ko-KR" altLang="en-US" sz="4000" dirty="0">
                <a:latin typeface="나눔고딕" pitchFamily="50" charset="-127"/>
                <a:ea typeface="나눔고딕" pitchFamily="50" charset="-127"/>
              </a:rPr>
              <a:t> 디자인</a:t>
            </a:r>
            <a:r>
              <a:rPr lang="en-US" altLang="ko-KR" sz="40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4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51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08719"/>
            <a:ext cx="9180512" cy="5949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888" y="44624"/>
            <a:ext cx="918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ea typeface="나눔고딕" pitchFamily="50" charset="-127"/>
              </a:rPr>
              <a:t>센서</a:t>
            </a:r>
            <a:r>
              <a:rPr lang="en-US" altLang="ko-KR" sz="4400" dirty="0">
                <a:ea typeface="나눔고딕" pitchFamily="50" charset="-127"/>
              </a:rPr>
              <a:t> </a:t>
            </a:r>
            <a:endParaRPr lang="ko-KR" altLang="en-US" sz="4400" dirty="0">
              <a:ea typeface="나눔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3734" y="2267824"/>
            <a:ext cx="3878152" cy="3125961"/>
            <a:chOff x="613993" y="2060848"/>
            <a:chExt cx="3878152" cy="3125961"/>
          </a:xfrm>
        </p:grpSpPr>
        <p:pic>
          <p:nvPicPr>
            <p:cNvPr id="1027" name="Picture 3" descr="C:\Users\H.G\OneDrive\바탕 화면\노크센서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93" y="2060848"/>
              <a:ext cx="3878152" cy="266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47664" y="4725144"/>
              <a:ext cx="1892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ea typeface="나눔고딕" pitchFamily="50" charset="-127"/>
                </a:rPr>
                <a:t>노크 센서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471886" y="1628800"/>
            <a:ext cx="4130675" cy="4135603"/>
            <a:chOff x="4471886" y="1628800"/>
            <a:chExt cx="4130675" cy="4135603"/>
          </a:xfrm>
        </p:grpSpPr>
        <p:pic>
          <p:nvPicPr>
            <p:cNvPr id="1026" name="Picture 2" descr="C:\Users\H.G\OneDrive\바탕 화면\인터럽트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78"/>
            <a:stretch/>
          </p:blipFill>
          <p:spPr bwMode="auto">
            <a:xfrm>
              <a:off x="4471886" y="1628800"/>
              <a:ext cx="4130675" cy="303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169070" y="4933406"/>
              <a:ext cx="32913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ea typeface="나눔고딕" pitchFamily="50" charset="-127"/>
                </a:rPr>
                <a:t>포토</a:t>
              </a:r>
              <a:r>
                <a:rPr lang="en-US" altLang="ko-KR" sz="2400" b="1" dirty="0">
                  <a:ea typeface="나눔고딕" pitchFamily="50" charset="-127"/>
                </a:rPr>
                <a:t> </a:t>
              </a:r>
              <a:r>
                <a:rPr lang="ko-KR" altLang="en-US" sz="2400" b="1" dirty="0" err="1">
                  <a:ea typeface="나눔고딕" pitchFamily="50" charset="-127"/>
                </a:rPr>
                <a:t>인터럽터</a:t>
              </a:r>
              <a:r>
                <a:rPr lang="ko-KR" altLang="en-US" sz="2400" b="1" dirty="0">
                  <a:ea typeface="나눔고딕" pitchFamily="50" charset="-127"/>
                </a:rPr>
                <a:t> 센서</a:t>
              </a:r>
              <a:endParaRPr lang="en-US" altLang="ko-KR" sz="2400" b="1" dirty="0">
                <a:ea typeface="나눔고딕" pitchFamily="50" charset="-127"/>
              </a:endParaRPr>
            </a:p>
            <a:p>
              <a:r>
                <a:rPr lang="en-US" altLang="ko-KR" sz="2400" b="1" dirty="0">
                  <a:ea typeface="나눔고딕" pitchFamily="50" charset="-127"/>
                </a:rPr>
                <a:t>(</a:t>
              </a:r>
              <a:r>
                <a:rPr lang="ko-KR" altLang="en-US" sz="2400" b="1" dirty="0">
                  <a:ea typeface="나눔고딕" pitchFamily="50" charset="-127"/>
                </a:rPr>
                <a:t>빛 차단 센서</a:t>
              </a:r>
              <a:r>
                <a:rPr lang="en-US" altLang="ko-KR" sz="2400" b="1" dirty="0">
                  <a:ea typeface="나눔고딕" pitchFamily="50" charset="-127"/>
                </a:rPr>
                <a:t>)</a:t>
              </a:r>
              <a:endParaRPr lang="ko-KR" altLang="en-US" sz="2400" b="1" dirty="0"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16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1102767"/>
            <a:ext cx="9180512" cy="5782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888" y="44624"/>
            <a:ext cx="918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ea typeface="나눔고딕" pitchFamily="50" charset="-127"/>
              </a:rPr>
              <a:t>1. </a:t>
            </a:r>
            <a:r>
              <a:rPr lang="ko-KR" altLang="en-US" sz="4400" dirty="0">
                <a:ea typeface="나눔고딕" pitchFamily="50" charset="-127"/>
              </a:rPr>
              <a:t>노크 센서</a:t>
            </a:r>
            <a:r>
              <a:rPr lang="en-US" altLang="ko-KR" sz="4400" dirty="0">
                <a:ea typeface="나눔고딕" pitchFamily="50" charset="-127"/>
              </a:rPr>
              <a:t> </a:t>
            </a:r>
            <a:endParaRPr lang="ko-KR" altLang="en-US" sz="4400" dirty="0"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1920" y="2140819"/>
            <a:ext cx="5040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>
                <a:ea typeface="문체부 돋음체" pitchFamily="49" charset="-127"/>
              </a:rPr>
              <a:t>플라스틱 안의 금속이 충격 및 진동을 감지하여 출력하는 센서</a:t>
            </a:r>
            <a:endParaRPr lang="en-US" altLang="ko-KR" sz="2000" dirty="0">
              <a:ea typeface="문체부 돋음체" pitchFamily="49" charset="-127"/>
            </a:endParaRPr>
          </a:p>
          <a:p>
            <a:endParaRPr lang="en-US" altLang="ko-KR" sz="2000" dirty="0">
              <a:ea typeface="문체부 돋음체" pitchFamily="49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>
                <a:ea typeface="문체부 돋음체" pitchFamily="49" charset="-127"/>
              </a:rPr>
              <a:t>충격이 없을 경우에는 </a:t>
            </a:r>
            <a:r>
              <a:rPr lang="en-US" altLang="ko-KR" sz="2000" dirty="0">
                <a:ea typeface="문체부 돋음체" pitchFamily="49" charset="-127"/>
              </a:rPr>
              <a:t>HIGH </a:t>
            </a:r>
            <a:r>
              <a:rPr lang="ko-KR" altLang="en-US" sz="2000" dirty="0">
                <a:ea typeface="문체부 돋음체" pitchFamily="49" charset="-127"/>
              </a:rPr>
              <a:t>상태로 전류가 흐르는데</a:t>
            </a:r>
            <a:r>
              <a:rPr lang="en-US" altLang="ko-KR" sz="2000" dirty="0">
                <a:ea typeface="문체부 돋음체" pitchFamily="49" charset="-127"/>
              </a:rPr>
              <a:t>, </a:t>
            </a:r>
            <a:r>
              <a:rPr lang="ko-KR" altLang="en-US" sz="2000" dirty="0">
                <a:ea typeface="문체부 돋음체" pitchFamily="49" charset="-127"/>
              </a:rPr>
              <a:t>이때 충격이 오면 충격을 감지하는 부분에 전기가 흐르면서 </a:t>
            </a:r>
            <a:r>
              <a:rPr lang="en-US" altLang="ko-KR" sz="2000" dirty="0">
                <a:ea typeface="문체부 돋음체" pitchFamily="49" charset="-127"/>
              </a:rPr>
              <a:t>LOW </a:t>
            </a:r>
            <a:r>
              <a:rPr lang="ko-KR" altLang="en-US" sz="2000" dirty="0">
                <a:ea typeface="문체부 돋음체" pitchFamily="49" charset="-127"/>
              </a:rPr>
              <a:t>상태가 됨</a:t>
            </a:r>
            <a:endParaRPr lang="en-US" altLang="ko-KR" sz="2000" dirty="0">
              <a:ea typeface="문체부 돋음체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52" l="0" r="100000">
                        <a14:foregroundMark x1="2390" y1="78428" x2="29681" y2="78793"/>
                        <a14:foregroundMark x1="15339" y1="78976" x2="18924" y2="75868"/>
                        <a14:foregroundMark x1="4781" y1="84278" x2="31474" y2="80622"/>
                        <a14:foregroundMark x1="3586" y1="79890" x2="97012" y2="78245"/>
                        <a14:foregroundMark x1="42829" y1="72029" x2="71116" y2="74589"/>
                        <a14:foregroundMark x1="49203" y1="97258" x2="65538" y2="95064"/>
                        <a14:foregroundMark x1="56175" y1="75320" x2="57769" y2="96161"/>
                        <a14:foregroundMark x1="47211" y1="93784" x2="63147" y2="91773"/>
                        <a14:foregroundMark x1="46016" y1="94516" x2="66733" y2="94333"/>
                        <a14:foregroundMark x1="46614" y1="93236" x2="64940" y2="92870"/>
                        <a14:foregroundMark x1="80478" y1="77879" x2="95219" y2="77331"/>
                        <a14:foregroundMark x1="79283" y1="85923" x2="97410" y2="80622"/>
                        <a14:foregroundMark x1="85060" y1="86837" x2="97410" y2="80622"/>
                        <a14:foregroundMark x1="98606" y1="79342" x2="77490" y2="75686"/>
                        <a14:foregroundMark x1="83665" y1="78793" x2="97610" y2="78793"/>
                        <a14:foregroundMark x1="82271" y1="76782" x2="99801" y2="75686"/>
                        <a14:foregroundMark x1="70120" y1="74771" x2="97610" y2="77331"/>
                        <a14:foregroundMark x1="66534" y1="59781" x2="68924" y2="76417"/>
                        <a14:foregroundMark x1="42629" y1="56307" x2="49602" y2="85375"/>
                        <a14:foregroundMark x1="47211" y1="76782" x2="1195" y2="72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80779"/>
            <a:ext cx="3825572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7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08719"/>
            <a:ext cx="9180512" cy="5949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888" y="44624"/>
            <a:ext cx="918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ea typeface="나눔고딕" pitchFamily="50" charset="-127"/>
              </a:rPr>
              <a:t>1. </a:t>
            </a:r>
            <a:r>
              <a:rPr lang="ko-KR" altLang="en-US" sz="4400" dirty="0">
                <a:ea typeface="나눔고딕" pitchFamily="50" charset="-127"/>
              </a:rPr>
              <a:t>노크 센서 코드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76" y="1268760"/>
            <a:ext cx="451796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import </a:t>
            </a:r>
            <a:r>
              <a:rPr lang="en-US" altLang="ko-KR" sz="1600" dirty="0" err="1">
                <a:latin typeface="+mn-ea"/>
              </a:rPr>
              <a:t>RPi.GPIO</a:t>
            </a:r>
            <a:r>
              <a:rPr lang="en-US" altLang="ko-KR" sz="1600" dirty="0">
                <a:latin typeface="+mn-ea"/>
              </a:rPr>
              <a:t> as GPIO</a:t>
            </a:r>
          </a:p>
          <a:p>
            <a:r>
              <a:rPr lang="en-US" altLang="ko-KR" sz="1600" dirty="0">
                <a:latin typeface="+mn-ea"/>
              </a:rPr>
              <a:t>import time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// waring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 err="1">
                <a:latin typeface="+mn-ea"/>
              </a:rPr>
              <a:t>GPIO.setwarnings</a:t>
            </a:r>
            <a:r>
              <a:rPr lang="en-US" altLang="ko-KR" sz="1600" dirty="0">
                <a:latin typeface="+mn-ea"/>
              </a:rPr>
              <a:t>(False)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// BCM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방식 채택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 err="1">
                <a:latin typeface="+mn-ea"/>
              </a:rPr>
              <a:t>GPIO.setmode</a:t>
            </a:r>
            <a:r>
              <a:rPr lang="en-US" altLang="ko-KR" sz="1600" dirty="0">
                <a:latin typeface="+mn-ea"/>
              </a:rPr>
              <a:t>(GPIO.BCM)</a:t>
            </a:r>
          </a:p>
          <a:p>
            <a:r>
              <a:rPr lang="en-US" altLang="ko-KR" sz="1600" dirty="0">
                <a:latin typeface="+mn-ea"/>
              </a:rPr>
              <a:t>led = 15</a:t>
            </a:r>
          </a:p>
          <a:p>
            <a:r>
              <a:rPr lang="en-US" altLang="ko-KR" sz="1600" dirty="0">
                <a:latin typeface="+mn-ea"/>
              </a:rPr>
              <a:t>sensor = 27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// setup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함수를 통해 입출력 방향 설정 가능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 err="1">
                <a:latin typeface="+mn-ea"/>
              </a:rPr>
              <a:t>GPIO.setup</a:t>
            </a:r>
            <a:r>
              <a:rPr lang="en-US" altLang="ko-KR" sz="1600" dirty="0">
                <a:latin typeface="+mn-ea"/>
              </a:rPr>
              <a:t>(led, GPIO.OUT)</a:t>
            </a:r>
          </a:p>
          <a:p>
            <a:r>
              <a:rPr lang="en-US" altLang="ko-KR" sz="1600" dirty="0">
                <a:latin typeface="+mn-ea"/>
              </a:rPr>
              <a:t>print("it's working")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//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입력일때는 세 번째 인자로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pull_up_down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//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인자를 세 번째로 받을 수 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r>
              <a:rPr lang="en-US" altLang="ko-KR" sz="1600" dirty="0" err="1">
                <a:latin typeface="+mn-ea"/>
              </a:rPr>
              <a:t>GPIO.setup</a:t>
            </a:r>
            <a:r>
              <a:rPr lang="en-US" altLang="ko-KR" sz="1600" dirty="0">
                <a:latin typeface="+mn-ea"/>
              </a:rPr>
              <a:t>(sensor, GPIO.IN, </a:t>
            </a:r>
            <a:r>
              <a:rPr lang="en-US" altLang="ko-KR" sz="1600" dirty="0" err="1">
                <a:latin typeface="+mn-ea"/>
              </a:rPr>
              <a:t>pull_up_down</a:t>
            </a:r>
            <a:r>
              <a:rPr lang="en-US" altLang="ko-KR" sz="1600" dirty="0">
                <a:latin typeface="+mn-ea"/>
              </a:rPr>
              <a:t> = GPIO.PUD_UP)</a:t>
            </a:r>
          </a:p>
          <a:p>
            <a:r>
              <a:rPr lang="en-US" altLang="ko-KR" sz="1600" dirty="0" err="1">
                <a:latin typeface="+mn-ea"/>
              </a:rPr>
              <a:t>GPIO.output</a:t>
            </a:r>
            <a:r>
              <a:rPr lang="en-US" altLang="ko-KR" sz="1600" dirty="0">
                <a:latin typeface="+mn-ea"/>
              </a:rPr>
              <a:t>(led, GPIO.HIGH)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</a:t>
            </a:r>
          </a:p>
        </p:txBody>
      </p:sp>
      <p:cxnSp>
        <p:nvCxnSpPr>
          <p:cNvPr id="7" name="직선 연결선 6"/>
          <p:cNvCxnSpPr>
            <a:stCxn id="5" idx="0"/>
          </p:cNvCxnSpPr>
          <p:nvPr/>
        </p:nvCxnSpPr>
        <p:spPr>
          <a:xfrm flipH="1">
            <a:off x="4572000" y="908719"/>
            <a:ext cx="18256" cy="5949281"/>
          </a:xfrm>
          <a:prstGeom prst="line">
            <a:avLst/>
          </a:prstGeom>
          <a:ln w="19050">
            <a:solidFill>
              <a:srgbClr val="000000">
                <a:alpha val="4902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41199" y="1268760"/>
            <a:ext cx="50593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def active(null):</a:t>
            </a:r>
          </a:p>
          <a:p>
            <a:r>
              <a:rPr lang="en-US" altLang="ko-KR" sz="1600" dirty="0">
                <a:latin typeface="+mn-ea"/>
              </a:rPr>
              <a:t>    print("knock </a:t>
            </a:r>
            <a:r>
              <a:rPr lang="en-US" altLang="ko-KR" sz="1600" dirty="0" err="1">
                <a:latin typeface="+mn-ea"/>
              </a:rPr>
              <a:t>konck</a:t>
            </a:r>
            <a:r>
              <a:rPr lang="en-US" altLang="ko-KR" sz="1600" dirty="0">
                <a:latin typeface="+mn-ea"/>
              </a:rPr>
              <a:t>")</a:t>
            </a: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 err="1">
                <a:latin typeface="+mn-ea"/>
              </a:rPr>
              <a:t>GPIO.output</a:t>
            </a:r>
            <a:r>
              <a:rPr lang="en-US" altLang="ko-KR" sz="1600" dirty="0">
                <a:latin typeface="+mn-ea"/>
              </a:rPr>
              <a:t>(led, GPIO.LOW)</a:t>
            </a: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 err="1">
                <a:latin typeface="+mn-ea"/>
              </a:rPr>
              <a:t>time.sleep</a:t>
            </a:r>
            <a:r>
              <a:rPr lang="en-US" altLang="ko-KR" sz="1600" dirty="0">
                <a:latin typeface="+mn-ea"/>
              </a:rPr>
              <a:t>(3)</a:t>
            </a: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 err="1">
                <a:latin typeface="+mn-ea"/>
              </a:rPr>
              <a:t>GPIO.output</a:t>
            </a:r>
            <a:r>
              <a:rPr lang="en-US" altLang="ko-KR" sz="1600" dirty="0">
                <a:latin typeface="+mn-ea"/>
              </a:rPr>
              <a:t>(led, GPIO.HIGH)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/*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add_event_Detect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는 첫번째 해당하는 핀으로부터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특정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엣지가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발생하는지를 감지하여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callback 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함수에 할당한 함수를 실행하는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‘Event handler’</a:t>
            </a:r>
          </a:p>
          <a:p>
            <a:r>
              <a:rPr lang="en-US" altLang="ko-KR" sz="1600" dirty="0" err="1">
                <a:latin typeface="+mn-ea"/>
              </a:rPr>
              <a:t>GPIO.add_event_detect</a:t>
            </a:r>
            <a:r>
              <a:rPr lang="en-US" altLang="ko-KR" sz="1600" dirty="0">
                <a:latin typeface="+mn-ea"/>
              </a:rPr>
              <a:t>(sensor, GPIO.FALLING, callback = active, </a:t>
            </a:r>
            <a:r>
              <a:rPr lang="en-US" altLang="ko-KR" sz="1600" dirty="0" err="1">
                <a:latin typeface="+mn-ea"/>
              </a:rPr>
              <a:t>bouncetime</a:t>
            </a:r>
            <a:r>
              <a:rPr lang="en-US" altLang="ko-KR" sz="1600" dirty="0">
                <a:latin typeface="+mn-ea"/>
              </a:rPr>
              <a:t>=100)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//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버튼을 한번 눌렀는데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두번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눌린 것으로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//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인식하는 현상을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‘bounce’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라고 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//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이를 해결해주기 위해 사용함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try:</a:t>
            </a:r>
          </a:p>
          <a:p>
            <a:r>
              <a:rPr lang="en-US" altLang="ko-KR" sz="1600" dirty="0">
                <a:latin typeface="+mn-ea"/>
              </a:rPr>
              <a:t>    while True:</a:t>
            </a:r>
          </a:p>
          <a:p>
            <a:r>
              <a:rPr lang="en-US" altLang="ko-KR" sz="1600" dirty="0">
                <a:latin typeface="+mn-ea"/>
              </a:rPr>
              <a:t>        </a:t>
            </a:r>
            <a:r>
              <a:rPr lang="en-US" altLang="ko-KR" sz="1600" dirty="0" err="1">
                <a:latin typeface="+mn-ea"/>
              </a:rPr>
              <a:t>time.sleep</a:t>
            </a:r>
            <a:r>
              <a:rPr lang="en-US" altLang="ko-KR" sz="1600" dirty="0">
                <a:latin typeface="+mn-ea"/>
              </a:rPr>
              <a:t>(1)</a:t>
            </a:r>
          </a:p>
          <a:p>
            <a:r>
              <a:rPr lang="en-US" altLang="ko-KR" sz="1600" dirty="0">
                <a:latin typeface="+mn-ea"/>
              </a:rPr>
              <a:t>      </a:t>
            </a:r>
          </a:p>
          <a:p>
            <a:r>
              <a:rPr lang="en-US" altLang="ko-KR" sz="1600" dirty="0">
                <a:latin typeface="+mn-ea"/>
              </a:rPr>
              <a:t>except </a:t>
            </a:r>
            <a:r>
              <a:rPr lang="en-US" altLang="ko-KR" sz="1600" dirty="0" err="1">
                <a:latin typeface="+mn-ea"/>
              </a:rPr>
              <a:t>KeyboardInterrupt</a:t>
            </a:r>
            <a:r>
              <a:rPr lang="en-US" altLang="ko-KR" sz="1600" dirty="0">
                <a:latin typeface="+mn-ea"/>
              </a:rPr>
              <a:t>:</a:t>
            </a: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 err="1">
                <a:latin typeface="+mn-ea"/>
              </a:rPr>
              <a:t>GPIO.cleanup</a:t>
            </a:r>
            <a:r>
              <a:rPr lang="en-US" altLang="ko-KR" sz="1600" dirty="0">
                <a:latin typeface="+mn-ea"/>
              </a:rPr>
              <a:t>()</a:t>
            </a:r>
            <a:endParaRPr lang="ko-KR" altLang="en-US" sz="1600" dirty="0">
              <a:latin typeface="+mn-ea"/>
            </a:endParaRPr>
          </a:p>
          <a:p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807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08719"/>
            <a:ext cx="9180512" cy="5949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888" y="44624"/>
            <a:ext cx="918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ea typeface="나눔고딕" pitchFamily="50" charset="-127"/>
              </a:rPr>
              <a:t>1. </a:t>
            </a:r>
            <a:r>
              <a:rPr lang="ko-KR" altLang="en-US" sz="4400" dirty="0">
                <a:ea typeface="나눔고딕" pitchFamily="50" charset="-127"/>
              </a:rPr>
              <a:t>노크 센서 실행 동영상</a:t>
            </a:r>
          </a:p>
        </p:txBody>
      </p:sp>
      <p:pic>
        <p:nvPicPr>
          <p:cNvPr id="8" name="노크 센서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0012" y="1052736"/>
            <a:ext cx="3863975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08719"/>
            <a:ext cx="9180512" cy="5949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888" y="44624"/>
            <a:ext cx="918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ea typeface="나눔고딕" pitchFamily="50" charset="-127"/>
              </a:rPr>
              <a:t>2. </a:t>
            </a:r>
            <a:r>
              <a:rPr lang="ko-KR" altLang="en-US" sz="4400" dirty="0">
                <a:ea typeface="나눔고딕" pitchFamily="50" charset="-127"/>
              </a:rPr>
              <a:t>포토 </a:t>
            </a:r>
            <a:r>
              <a:rPr lang="ko-KR" altLang="en-US" sz="4400" dirty="0" err="1">
                <a:ea typeface="나눔고딕" pitchFamily="50" charset="-127"/>
              </a:rPr>
              <a:t>인터럽터</a:t>
            </a:r>
            <a:r>
              <a:rPr lang="ko-KR" altLang="en-US" sz="4400" dirty="0">
                <a:ea typeface="나눔고딕" pitchFamily="50" charset="-127"/>
              </a:rPr>
              <a:t> 센서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3" b="100000" l="0" r="56000">
                        <a14:foregroundMark x1="12741" y1="11607" x2="34370" y2="11384"/>
                        <a14:foregroundMark x1="15259" y1="31920" x2="30519" y2="41741"/>
                        <a14:foregroundMark x1="17185" y1="41295" x2="23704" y2="46205"/>
                        <a14:foregroundMark x1="4148" y1="78571" x2="48296" y2="80134"/>
                        <a14:foregroundMark x1="2074" y1="74554" x2="50222" y2="74107"/>
                        <a14:foregroundMark x1="6074" y1="80804" x2="49481" y2="79688"/>
                        <a14:foregroundMark x1="20593" y1="90402" x2="32741" y2="89509"/>
                        <a14:foregroundMark x1="1037" y1="76339" x2="2074" y2="85714"/>
                        <a14:foregroundMark x1="14667" y1="88170" x2="48296" y2="89509"/>
                        <a14:foregroundMark x1="52889" y1="77009" x2="50815" y2="87500"/>
                        <a14:foregroundMark x1="53778" y1="76339" x2="3852" y2="72991"/>
                        <a14:foregroundMark x1="1333" y1="73661" x2="1481" y2="89955"/>
                        <a14:foregroundMark x1="35259" y1="68527" x2="53630" y2="77232"/>
                        <a14:foregroundMark x1="52741" y1="92857" x2="51407" y2="73661"/>
                        <a14:foregroundMark x1="49185" y1="72545" x2="54370" y2="75000"/>
                        <a14:foregroundMark x1="53630" y1="76563" x2="53185" y2="91071"/>
                        <a14:foregroundMark x1="11556" y1="62723" x2="5778" y2="9375"/>
                        <a14:foregroundMark x1="13333" y1="1563" x2="22963" y2="2679"/>
                        <a14:foregroundMark x1="37481" y1="2009" x2="40148" y2="58259"/>
                        <a14:backgroundMark x1="45333" y1="11161" x2="50370" y2="24330"/>
                        <a14:backgroundMark x1="45037" y1="35268" x2="49037" y2="40402"/>
                        <a14:backgroundMark x1="44296" y1="26563" x2="51111" y2="37946"/>
                        <a14:backgroundMark x1="44741" y1="42188" x2="52741" y2="53348"/>
                        <a14:backgroundMark x1="43704" y1="49777" x2="53333" y2="58929"/>
                        <a14:backgroundMark x1="45185" y1="58705" x2="55407" y2="61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93" t="-4100" r="43155" b="4100"/>
          <a:stretch/>
        </p:blipFill>
        <p:spPr>
          <a:xfrm>
            <a:off x="467544" y="1195534"/>
            <a:ext cx="3312368" cy="35692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0" b="36646"/>
          <a:stretch/>
        </p:blipFill>
        <p:spPr>
          <a:xfrm>
            <a:off x="2920569" y="980728"/>
            <a:ext cx="3307094" cy="25953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2903" y="4734058"/>
            <a:ext cx="6223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>
                <a:ea typeface="문체부 돋음체" pitchFamily="49" charset="-127"/>
              </a:rPr>
              <a:t>적외선</a:t>
            </a:r>
            <a:r>
              <a:rPr lang="en-US" altLang="ko-KR" sz="2000" dirty="0">
                <a:ea typeface="문체부 돋음체" pitchFamily="49" charset="-127"/>
              </a:rPr>
              <a:t> LED</a:t>
            </a:r>
            <a:r>
              <a:rPr lang="ko-KR" altLang="en-US" sz="2000" dirty="0">
                <a:ea typeface="문체부 돋음체" pitchFamily="49" charset="-127"/>
              </a:rPr>
              <a:t>가 적외선을 내보내어 포토 트랜지스터에 닿게 되면 </a:t>
            </a:r>
            <a:r>
              <a:rPr lang="en-US" altLang="ko-KR" sz="2000" dirty="0">
                <a:ea typeface="문체부 돋음체" pitchFamily="49" charset="-127"/>
              </a:rPr>
              <a:t>LOW</a:t>
            </a:r>
            <a:r>
              <a:rPr lang="ko-KR" altLang="en-US" sz="2000" dirty="0">
                <a:ea typeface="문체부 돋음체" pitchFamily="49" charset="-127"/>
              </a:rPr>
              <a:t>의 상태가 되며</a:t>
            </a:r>
            <a:r>
              <a:rPr lang="en-US" altLang="ko-KR" sz="2000" dirty="0">
                <a:ea typeface="문체부 돋음체" pitchFamily="49" charset="-127"/>
              </a:rPr>
              <a:t>, </a:t>
            </a:r>
            <a:r>
              <a:rPr lang="ko-KR" altLang="en-US" sz="2000" dirty="0">
                <a:ea typeface="문체부 돋음체" pitchFamily="49" charset="-127"/>
              </a:rPr>
              <a:t>적외선 </a:t>
            </a:r>
            <a:r>
              <a:rPr lang="en-US" altLang="ko-KR" sz="2000" dirty="0">
                <a:ea typeface="문체부 돋음체" pitchFamily="49" charset="-127"/>
              </a:rPr>
              <a:t>LED</a:t>
            </a:r>
            <a:r>
              <a:rPr lang="ko-KR" altLang="en-US" sz="2000" dirty="0">
                <a:ea typeface="문체부 돋음체" pitchFamily="49" charset="-127"/>
              </a:rPr>
              <a:t>가 적외선을 내보냈지만 홈 사이에 물체가 있을 경우 포토 </a:t>
            </a:r>
            <a:r>
              <a:rPr lang="ko-KR" altLang="en-US" sz="2000" dirty="0" err="1">
                <a:ea typeface="문체부 돋음체" pitchFamily="49" charset="-127"/>
              </a:rPr>
              <a:t>트렌지스터에</a:t>
            </a:r>
            <a:r>
              <a:rPr lang="ko-KR" altLang="en-US" sz="2000" dirty="0">
                <a:ea typeface="문체부 돋음체" pitchFamily="49" charset="-127"/>
              </a:rPr>
              <a:t> 적외선이 닿지 않아 </a:t>
            </a:r>
            <a:r>
              <a:rPr lang="en-US" altLang="ko-KR" sz="2000" dirty="0">
                <a:ea typeface="문체부 돋음체" pitchFamily="49" charset="-127"/>
              </a:rPr>
              <a:t>HIGH</a:t>
            </a:r>
            <a:r>
              <a:rPr lang="ko-KR" altLang="en-US" sz="2000" dirty="0">
                <a:ea typeface="문체부 돋음체" pitchFamily="49" charset="-127"/>
              </a:rPr>
              <a:t>의 상태가 됨</a:t>
            </a:r>
            <a:endParaRPr lang="en-US" altLang="ko-KR" sz="2000" dirty="0">
              <a:ea typeface="문체부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07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08719"/>
            <a:ext cx="9180512" cy="5949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888" y="44624"/>
            <a:ext cx="918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ea typeface="나눔고딕" pitchFamily="50" charset="-127"/>
              </a:rPr>
              <a:t>2. </a:t>
            </a:r>
            <a:r>
              <a:rPr lang="ko-KR" altLang="en-US" sz="4400" dirty="0">
                <a:ea typeface="나눔고딕" pitchFamily="50" charset="-127"/>
              </a:rPr>
              <a:t>포토 </a:t>
            </a:r>
            <a:r>
              <a:rPr lang="ko-KR" altLang="en-US" sz="4400" dirty="0" err="1">
                <a:ea typeface="나눔고딕" pitchFamily="50" charset="-127"/>
              </a:rPr>
              <a:t>인터럽터</a:t>
            </a:r>
            <a:r>
              <a:rPr lang="ko-KR" altLang="en-US" sz="4400" dirty="0">
                <a:ea typeface="나눔고딕" pitchFamily="50" charset="-127"/>
              </a:rPr>
              <a:t> 코드</a:t>
            </a: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4572000" y="908719"/>
            <a:ext cx="18256" cy="5949281"/>
          </a:xfrm>
          <a:prstGeom prst="line">
            <a:avLst/>
          </a:prstGeom>
          <a:ln w="19050">
            <a:solidFill>
              <a:srgbClr val="000000">
                <a:alpha val="4902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7579" y="1268760"/>
            <a:ext cx="45179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import </a:t>
            </a:r>
            <a:r>
              <a:rPr lang="en-US" altLang="ko-KR" sz="1600" dirty="0" err="1">
                <a:latin typeface="+mn-ea"/>
              </a:rPr>
              <a:t>RPi.GPIO</a:t>
            </a:r>
            <a:r>
              <a:rPr lang="en-US" altLang="ko-KR" sz="1600" dirty="0">
                <a:latin typeface="+mn-ea"/>
              </a:rPr>
              <a:t> as GPIO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print(GPIO.VERSION)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err="1">
                <a:latin typeface="+mn-ea"/>
              </a:rPr>
              <a:t>GPIO.setmode</a:t>
            </a:r>
            <a:r>
              <a:rPr lang="en-US" altLang="ko-KR" sz="1600" dirty="0">
                <a:latin typeface="+mn-ea"/>
              </a:rPr>
              <a:t>(GPIO.BCM)</a:t>
            </a:r>
          </a:p>
          <a:p>
            <a:r>
              <a:rPr lang="en-US" altLang="ko-KR" sz="1600" dirty="0">
                <a:latin typeface="+mn-ea"/>
              </a:rPr>
              <a:t>//</a:t>
            </a:r>
            <a:r>
              <a:rPr lang="ko-KR" altLang="en-US" sz="1600" dirty="0">
                <a:latin typeface="+mn-ea"/>
              </a:rPr>
              <a:t>핀 넘버 부르는 방식 선택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err="1">
                <a:latin typeface="+mn-ea"/>
              </a:rPr>
              <a:t>GPIO.setup</a:t>
            </a:r>
            <a:r>
              <a:rPr lang="en-US" altLang="ko-KR" sz="1600" dirty="0">
                <a:latin typeface="+mn-ea"/>
              </a:rPr>
              <a:t>(4, GPIO.IN)</a:t>
            </a:r>
          </a:p>
          <a:p>
            <a:r>
              <a:rPr lang="en-US" altLang="ko-KR" sz="1600" dirty="0">
                <a:latin typeface="+mn-ea"/>
              </a:rPr>
              <a:t>//</a:t>
            </a:r>
            <a:r>
              <a:rPr lang="ko-KR" altLang="en-US" sz="1600" dirty="0">
                <a:latin typeface="+mn-ea"/>
              </a:rPr>
              <a:t>핀 모드 설정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err="1">
                <a:latin typeface="+mn-ea"/>
              </a:rPr>
              <a:t>globalCounter</a:t>
            </a:r>
            <a:r>
              <a:rPr lang="en-US" altLang="ko-KR" sz="1600" dirty="0">
                <a:latin typeface="+mn-ea"/>
              </a:rPr>
              <a:t> = 0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err="1">
                <a:latin typeface="+mn-ea"/>
              </a:rPr>
              <a:t>def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myInterrupt</a:t>
            </a:r>
            <a:r>
              <a:rPr lang="en-US" altLang="ko-KR" sz="1600" dirty="0">
                <a:latin typeface="+mn-ea"/>
              </a:rPr>
              <a:t>(channel):</a:t>
            </a:r>
          </a:p>
          <a:p>
            <a:r>
              <a:rPr lang="en-US" altLang="ko-KR" sz="1600" dirty="0">
                <a:latin typeface="+mn-ea"/>
              </a:rPr>
              <a:t>    global </a:t>
            </a:r>
            <a:r>
              <a:rPr lang="en-US" altLang="ko-KR" sz="1600" dirty="0" err="1">
                <a:latin typeface="+mn-ea"/>
              </a:rPr>
              <a:t>globalCounter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 err="1">
                <a:latin typeface="+mn-ea"/>
              </a:rPr>
              <a:t>globalCounter</a:t>
            </a:r>
            <a:r>
              <a:rPr lang="en-US" altLang="ko-KR" sz="1600" dirty="0">
                <a:latin typeface="+mn-ea"/>
              </a:rPr>
              <a:t> += 1</a:t>
            </a:r>
          </a:p>
          <a:p>
            <a:r>
              <a:rPr lang="en-US" altLang="ko-KR" sz="1600" dirty="0">
                <a:latin typeface="+mn-ea"/>
              </a:rPr>
              <a:t>    print(" Done. counter:", </a:t>
            </a:r>
            <a:r>
              <a:rPr lang="en-US" altLang="ko-KR" sz="1600" dirty="0" err="1">
                <a:latin typeface="+mn-ea"/>
              </a:rPr>
              <a:t>globalCounter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en-US" altLang="ko-KR" sz="1600" dirty="0">
                <a:latin typeface="+mn-ea"/>
              </a:rPr>
              <a:t>    </a:t>
            </a:r>
          </a:p>
          <a:p>
            <a:r>
              <a:rPr lang="en-US" altLang="ko-KR" sz="1600" dirty="0" err="1">
                <a:latin typeface="+mn-ea"/>
              </a:rPr>
              <a:t>GPIO.add_event_detect</a:t>
            </a:r>
            <a:r>
              <a:rPr lang="en-US" altLang="ko-KR" sz="1600" dirty="0">
                <a:latin typeface="+mn-ea"/>
              </a:rPr>
              <a:t>(4, GPIO.FALLING, callback=</a:t>
            </a:r>
            <a:r>
              <a:rPr lang="en-US" altLang="ko-KR" sz="1600" dirty="0" err="1">
                <a:latin typeface="+mn-ea"/>
              </a:rPr>
              <a:t>myInterrupt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1199" y="1268760"/>
            <a:ext cx="505939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try:</a:t>
            </a:r>
          </a:p>
          <a:p>
            <a:r>
              <a:rPr lang="en-US" altLang="ko-KR" sz="1600" dirty="0">
                <a:latin typeface="+mn-ea"/>
              </a:rPr>
              <a:t>    input("Press Enter to Exit\n&gt;")</a:t>
            </a:r>
          </a:p>
          <a:p>
            <a:r>
              <a:rPr lang="en-US" altLang="ko-KR" sz="1600" dirty="0">
                <a:latin typeface="+mn-ea"/>
              </a:rPr>
              <a:t>except </a:t>
            </a:r>
            <a:r>
              <a:rPr lang="en-US" altLang="ko-KR" sz="1600" dirty="0" err="1">
                <a:latin typeface="+mn-ea"/>
              </a:rPr>
              <a:t>KeyboardInterrupt</a:t>
            </a:r>
            <a:r>
              <a:rPr lang="en-US" altLang="ko-KR" sz="1600" dirty="0">
                <a:latin typeface="+mn-ea"/>
              </a:rPr>
              <a:t>:</a:t>
            </a: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 err="1">
                <a:latin typeface="+mn-ea"/>
              </a:rPr>
              <a:t>GPIO.cleanup</a:t>
            </a:r>
            <a:r>
              <a:rPr lang="en-US" altLang="ko-KR" sz="1600" dirty="0">
                <a:latin typeface="+mn-ea"/>
              </a:rPr>
              <a:t>()</a:t>
            </a: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 err="1">
                <a:latin typeface="+mn-ea"/>
              </a:rPr>
              <a:t>GPIO.remove_event_detect</a:t>
            </a:r>
            <a:r>
              <a:rPr lang="en-US" altLang="ko-KR" sz="1600" dirty="0">
                <a:latin typeface="+mn-ea"/>
              </a:rPr>
              <a:t>(4)</a:t>
            </a:r>
          </a:p>
          <a:p>
            <a:r>
              <a:rPr lang="en-US" altLang="ko-KR" sz="1600" dirty="0">
                <a:latin typeface="+mn-ea"/>
              </a:rPr>
              <a:t>    </a:t>
            </a:r>
          </a:p>
          <a:p>
            <a:r>
              <a:rPr lang="en-US" altLang="ko-KR" sz="1600" dirty="0" err="1">
                <a:latin typeface="+mn-ea"/>
              </a:rPr>
              <a:t>GPIO.remove_event_detect</a:t>
            </a:r>
            <a:r>
              <a:rPr lang="en-US" altLang="ko-KR" sz="1600" dirty="0">
                <a:latin typeface="+mn-ea"/>
              </a:rPr>
              <a:t>(4)</a:t>
            </a:r>
          </a:p>
          <a:p>
            <a:r>
              <a:rPr lang="en-US" altLang="ko-KR" sz="1600" dirty="0" err="1">
                <a:latin typeface="+mn-ea"/>
              </a:rPr>
              <a:t>GPIO.cleanup</a:t>
            </a:r>
            <a:r>
              <a:rPr lang="en-US" altLang="ko-KR" sz="1600" dirty="0">
                <a:latin typeface="+mn-ea"/>
              </a:rPr>
              <a:t>()</a:t>
            </a:r>
          </a:p>
          <a:p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8052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08719"/>
            <a:ext cx="9180512" cy="5949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790" y="68854"/>
            <a:ext cx="9180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ea typeface="나눔고딕" pitchFamily="50" charset="-127"/>
              </a:rPr>
              <a:t>2. </a:t>
            </a:r>
            <a:r>
              <a:rPr lang="ko-KR" altLang="en-US" sz="4400" dirty="0">
                <a:ea typeface="나눔고딕" pitchFamily="50" charset="-127"/>
              </a:rPr>
              <a:t>포토 인터럽트 실행 동영상</a:t>
            </a:r>
          </a:p>
        </p:txBody>
      </p:sp>
      <p:pic>
        <p:nvPicPr>
          <p:cNvPr id="3" name="포토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58" y="1196752"/>
            <a:ext cx="386397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475</Words>
  <Application>Microsoft Office PowerPoint</Application>
  <PresentationFormat>화면 슬라이드 쇼(4:3)</PresentationFormat>
  <Paragraphs>79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김 승현</cp:lastModifiedBy>
  <cp:revision>39</cp:revision>
  <dcterms:created xsi:type="dcterms:W3CDTF">2021-03-20T12:47:04Z</dcterms:created>
  <dcterms:modified xsi:type="dcterms:W3CDTF">2021-03-21T16:02:39Z</dcterms:modified>
</cp:coreProperties>
</file>